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3" Type="http://schemas.microsoft.com/office/2007/relationships/media" Target="../media/media1.m4a"/><Relationship Id="rId4" Type="http://schemas.openxmlformats.org/officeDocument/2006/relationships/image" Target="../media/image2.png"/><Relationship Id="rId5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09 The Servant So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</p:spPr>
      </p:pic>
      <p:sp>
        <p:nvSpPr>
          <p:cNvPr id="120" name="Shape 120"/>
          <p:cNvSpPr/>
          <p:nvPr>
            <p:ph type="ctrTitle"/>
          </p:nvPr>
        </p:nvSpPr>
        <p:spPr>
          <a:xfrm>
            <a:off x="4993245" y="815473"/>
            <a:ext cx="7017965" cy="3302001"/>
          </a:xfrm>
          <a:prstGeom prst="rect">
            <a:avLst/>
          </a:prstGeom>
        </p:spPr>
        <p:txBody>
          <a:bodyPr/>
          <a:lstStyle/>
          <a:p>
            <a:pPr/>
            <a:r>
              <a:t>Leena with ServeTrust 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2086775" y="6987083"/>
            <a:ext cx="10464801" cy="2033815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Serving her people during the Covid 19  Pandemic</a:t>
            </a:r>
          </a:p>
        </p:txBody>
      </p:sp>
      <p:pic>
        <p:nvPicPr>
          <p:cNvPr id="122" name="Caroline's baptism - Copy (3)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917891" y="264271"/>
            <a:ext cx="3528955" cy="4867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Caroline's baptism - Copy (3).jpeg"/>
          <p:cNvPicPr>
            <a:picLocks noChangeAspect="1"/>
          </p:cNvPicPr>
          <p:nvPr/>
        </p:nvPicPr>
        <p:blipFill>
          <a:blip r:embed="rId5">
            <a:extLst/>
          </a:blip>
          <a:srcRect l="6638" t="871" r="0" b="4573"/>
          <a:stretch>
            <a:fillRect/>
          </a:stretch>
        </p:blipFill>
        <p:spPr>
          <a:xfrm>
            <a:off x="1572372" y="1009456"/>
            <a:ext cx="3864519" cy="5398504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6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999" vol="50000">
                <p:cTn id="7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7"/>
          <p:cNvGrpSpPr/>
          <p:nvPr/>
        </p:nvGrpSpPr>
        <p:grpSpPr>
          <a:xfrm>
            <a:off x="617345" y="639467"/>
            <a:ext cx="11388688" cy="1016001"/>
            <a:chOff x="0" y="0"/>
            <a:chExt cx="11388687" cy="1016000"/>
          </a:xfrm>
        </p:grpSpPr>
        <p:sp>
          <p:nvSpPr>
            <p:cNvPr id="126" name="Shape 126"/>
            <p:cNvSpPr/>
            <p:nvPr/>
          </p:nvSpPr>
          <p:spPr>
            <a:xfrm>
              <a:off x="25399" y="25400"/>
              <a:ext cx="11337888" cy="96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sz="5300"/>
              </a:lvl1pPr>
            </a:lstStyle>
            <a:p>
              <a:pPr/>
              <a:r>
                <a:t>As always Leena responds to a crisis</a:t>
              </a:r>
            </a:p>
          </p:txBody>
        </p:sp>
        <p:pic>
          <p:nvPicPr>
            <p:cNvPr id="125" name=""/>
            <p:cNvPicPr>
              <a:picLocks noChangeAspect="0"/>
            </p:cNvPicPr>
            <p:nvPr/>
          </p:nvPicPr>
          <p:blipFill>
            <a:blip r:embed="rId2">
              <a:alphaModFix amt="71000"/>
              <a:extLst/>
            </a:blip>
            <a:stretch>
              <a:fillRect/>
            </a:stretch>
          </p:blipFill>
          <p:spPr>
            <a:xfrm>
              <a:off x="0" y="-1"/>
              <a:ext cx="11388688" cy="1016001"/>
            </a:xfrm>
            <a:prstGeom prst="rect">
              <a:avLst/>
            </a:prstGeom>
            <a:effectLst/>
          </p:spPr>
        </p:pic>
      </p:grpSp>
      <p:sp>
        <p:nvSpPr>
          <p:cNvPr id="128" name="Shape 128"/>
          <p:cNvSpPr/>
          <p:nvPr/>
        </p:nvSpPr>
        <p:spPr>
          <a:xfrm>
            <a:off x="5301609" y="2158138"/>
            <a:ext cx="7169517" cy="392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Leena has ordered 8000 masks using a tailor and a fabric store. These have been given to many in need. Local traders give her credit as she is well respected in her society. </a:t>
            </a:r>
          </a:p>
        </p:txBody>
      </p:sp>
      <p:pic>
        <p:nvPicPr>
          <p:cNvPr id="129" name="0-1.jpg"/>
          <p:cNvPicPr>
            <a:picLocks noChangeAspect="1"/>
          </p:cNvPicPr>
          <p:nvPr/>
        </p:nvPicPr>
        <p:blipFill>
          <a:blip r:embed="rId3">
            <a:extLst/>
          </a:blip>
          <a:srcRect l="0" t="264" r="10631" b="264"/>
          <a:stretch>
            <a:fillRect/>
          </a:stretch>
        </p:blipFill>
        <p:spPr>
          <a:xfrm>
            <a:off x="354315" y="2396395"/>
            <a:ext cx="4766848" cy="2984438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1634251" y="7095218"/>
            <a:ext cx="623162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>
              <a:buSzPct val="100000"/>
              <a:buChar char="•"/>
            </a:lvl1pPr>
          </a:lstStyle>
          <a:p>
            <a:pPr/>
            <a:r>
              <a:t>Rice and lentils are given to hungry adults and children. </a:t>
            </a:r>
          </a:p>
        </p:txBody>
      </p:sp>
      <p:pic>
        <p:nvPicPr>
          <p:cNvPr id="131" name="0-8.jpg"/>
          <p:cNvPicPr>
            <a:picLocks noChangeAspect="1"/>
          </p:cNvPicPr>
          <p:nvPr/>
        </p:nvPicPr>
        <p:blipFill>
          <a:blip r:embed="rId4">
            <a:extLst/>
          </a:blip>
          <a:srcRect l="733" t="0" r="733" b="22340"/>
          <a:stretch>
            <a:fillRect/>
          </a:stretch>
        </p:blipFill>
        <p:spPr>
          <a:xfrm>
            <a:off x="8471568" y="5587640"/>
            <a:ext cx="2259835" cy="3860140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 p14:dur="30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Lee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1154731" y="5970531"/>
            <a:ext cx="10695338" cy="328902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Early in the morning Leena and her staff distribute masks, lentils and rice to poor villagers many of whom can no longer earn money to buy food. </a:t>
            </a:r>
          </a:p>
        </p:txBody>
      </p:sp>
      <p:pic>
        <p:nvPicPr>
          <p:cNvPr id="135" name="Leen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468" y="707756"/>
            <a:ext cx="10338443" cy="4878453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 p14:dur="3000">
        <p:push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5280"/>
            </a:lvl1pPr>
          </a:lstStyle>
          <a:p>
            <a:pPr/>
            <a:r>
              <a:t>ServeTrust feeds children who would otherwise be begging on the streets</a:t>
            </a:r>
          </a:p>
        </p:txBody>
      </p:sp>
      <p:pic>
        <p:nvPicPr>
          <p:cNvPr id="138" name="0-5.jpg"/>
          <p:cNvPicPr>
            <a:picLocks noChangeAspect="1"/>
          </p:cNvPicPr>
          <p:nvPr/>
        </p:nvPicPr>
        <p:blipFill>
          <a:blip r:embed="rId2">
            <a:extLst/>
          </a:blip>
          <a:srcRect l="12467" t="0" r="12467" b="0"/>
          <a:stretch>
            <a:fillRect/>
          </a:stretch>
        </p:blipFill>
        <p:spPr>
          <a:xfrm>
            <a:off x="2159104" y="2429296"/>
            <a:ext cx="9097041" cy="6822781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  <p:sp>
        <p:nvSpPr>
          <p:cNvPr id="139" name="Shape 139"/>
          <p:cNvSpPr/>
          <p:nvPr>
            <p:ph type="sldNum" sz="quarter" idx="4294967295"/>
          </p:nvPr>
        </p:nvSpPr>
        <p:spPr>
          <a:xfrm>
            <a:off x="6375349" y="92583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 p14:dur="3000">
        <p:pus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8063321" y="2199316"/>
            <a:ext cx="4353726" cy="4270648"/>
          </a:xfrm>
          <a:prstGeom prst="rect">
            <a:avLst/>
          </a:prstGeom>
        </p:spPr>
        <p:txBody>
          <a:bodyPr/>
          <a:lstStyle/>
          <a:p>
            <a:pPr defTabSz="274574">
              <a:defRPr sz="3759"/>
            </a:pPr>
            <a:r>
              <a:t>ServeTrust provides masks and other  essentials to impoverished children</a:t>
            </a:r>
          </a:p>
          <a:p>
            <a:pPr defTabSz="274574">
              <a:defRPr sz="3759"/>
            </a:pPr>
            <a:r>
              <a:t>in urban areas.</a:t>
            </a:r>
          </a:p>
        </p:txBody>
      </p:sp>
      <p:pic>
        <p:nvPicPr>
          <p:cNvPr id="142" name="20200428_094114 (2).jpeg"/>
          <p:cNvPicPr>
            <a:picLocks noChangeAspect="1"/>
          </p:cNvPicPr>
          <p:nvPr/>
        </p:nvPicPr>
        <p:blipFill>
          <a:blip r:embed="rId2">
            <a:extLst/>
          </a:blip>
          <a:srcRect l="19330" t="0" r="1198" b="546"/>
          <a:stretch>
            <a:fillRect/>
          </a:stretch>
        </p:blipFill>
        <p:spPr>
          <a:xfrm>
            <a:off x="670858" y="1148774"/>
            <a:ext cx="7284411" cy="6837028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 p14:dur="3000">
        <p:pus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body" sz="quarter" idx="1"/>
          </p:nvPr>
        </p:nvSpPr>
        <p:spPr>
          <a:xfrm>
            <a:off x="952500" y="7685487"/>
            <a:ext cx="11099800" cy="1191814"/>
          </a:xfrm>
          <a:prstGeom prst="rect">
            <a:avLst/>
          </a:prstGeom>
        </p:spPr>
        <p:txBody>
          <a:bodyPr/>
          <a:lstStyle>
            <a:lvl1pPr marL="0" indent="0" defTabSz="543305">
              <a:spcBef>
                <a:spcPts val="3900"/>
              </a:spcBef>
              <a:buSzTx/>
              <a:buNone/>
              <a:defRPr sz="3534"/>
            </a:lvl1pPr>
          </a:lstStyle>
          <a:p>
            <a:pPr/>
            <a:r>
              <a:t>Masks have been donated to local hospitals, policemen and sanitation workers as well as children</a:t>
            </a:r>
          </a:p>
        </p:txBody>
      </p:sp>
      <p:pic>
        <p:nvPicPr>
          <p:cNvPr id="145" name="0-11.jpg"/>
          <p:cNvPicPr>
            <a:picLocks noChangeAspect="1"/>
          </p:cNvPicPr>
          <p:nvPr/>
        </p:nvPicPr>
        <p:blipFill>
          <a:blip r:embed="rId2">
            <a:extLst/>
          </a:blip>
          <a:srcRect l="0" t="0" r="25988" b="0"/>
          <a:stretch>
            <a:fillRect/>
          </a:stretch>
        </p:blipFill>
        <p:spPr>
          <a:xfrm>
            <a:off x="6343248" y="3204073"/>
            <a:ext cx="5539939" cy="4212379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  <p:pic>
        <p:nvPicPr>
          <p:cNvPr id="146" name="IMG-20200507-WA0008.jpg"/>
          <p:cNvPicPr>
            <a:picLocks noChangeAspect="1"/>
          </p:cNvPicPr>
          <p:nvPr/>
        </p:nvPicPr>
        <p:blipFill>
          <a:blip r:embed="rId3">
            <a:extLst/>
          </a:blip>
          <a:srcRect l="4216" t="5965" r="6531" b="0"/>
          <a:stretch>
            <a:fillRect/>
          </a:stretch>
        </p:blipFill>
        <p:spPr>
          <a:xfrm>
            <a:off x="1478160" y="427875"/>
            <a:ext cx="5797254" cy="4065560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000" p14:dur="3000">
        <p:push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body" sz="half" idx="1"/>
          </p:nvPr>
        </p:nvSpPr>
        <p:spPr>
          <a:xfrm>
            <a:off x="1013326" y="5070888"/>
            <a:ext cx="11223687" cy="3205801"/>
          </a:xfrm>
          <a:prstGeom prst="rect">
            <a:avLst/>
          </a:prstGeom>
        </p:spPr>
        <p:txBody>
          <a:bodyPr/>
          <a:lstStyle/>
          <a:p>
            <a:pPr algn="l" defTabSz="286258">
              <a:defRPr sz="3430"/>
            </a:pPr>
            <a:r>
              <a:t>“For I was hungry and you gave me something to eat, ….I was sick and you looked after me,…Truly I tell you, whatever you did for one of the least of these brothers and sisters of mine, you did for me”</a:t>
            </a:r>
          </a:p>
          <a:p>
            <a:pPr defTabSz="286258">
              <a:defRPr sz="3234"/>
            </a:pPr>
          </a:p>
          <a:p>
            <a:pPr algn="r" defTabSz="286258">
              <a:defRPr i="1" sz="3234">
                <a:latin typeface="Helvetica"/>
                <a:ea typeface="Helvetica"/>
                <a:cs typeface="Helvetica"/>
                <a:sym typeface="Helvetica"/>
              </a:defRPr>
            </a:pPr>
            <a:r>
              <a:t>(Leena and ServeTrust living out Matthew 25)</a:t>
            </a:r>
          </a:p>
        </p:txBody>
      </p:sp>
      <p:pic>
        <p:nvPicPr>
          <p:cNvPr id="149" name="7b567989-b6f3-4a57-8620-d1cf40e7a578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4775"/>
          <a:stretch>
            <a:fillRect/>
          </a:stretch>
        </p:blipFill>
        <p:spPr>
          <a:xfrm>
            <a:off x="189514" y="182727"/>
            <a:ext cx="12625772" cy="4386070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 p14:dur="3000">
        <p:push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Please Pray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1371283" y="1888324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Pray for Leena’s town which is in an exposed area.</a:t>
            </a:r>
          </a:p>
          <a:p>
            <a:pPr/>
            <a:r>
              <a:t>Leena is at risk.  Pray for her safety as she still visits villages each day. </a:t>
            </a:r>
          </a:p>
          <a:p>
            <a:pPr/>
            <a:r>
              <a:t>Pray that there will be food as items are becoming scarce including vegetables and eggs.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 p14:dur="3000">
        <p:push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5046169" y="886165"/>
            <a:ext cx="6841772" cy="7743259"/>
          </a:xfrm>
          <a:prstGeom prst="rect">
            <a:avLst/>
          </a:prstGeom>
        </p:spPr>
        <p:txBody>
          <a:bodyPr/>
          <a:lstStyle/>
          <a:p>
            <a:pPr defTabSz="455675">
              <a:defRPr sz="6240"/>
            </a:pPr>
            <a:r>
              <a:t>Leena continues to care</a:t>
            </a:r>
          </a:p>
          <a:p>
            <a:pPr defTabSz="455675">
              <a:defRPr sz="6240"/>
            </a:pPr>
            <a:r>
              <a:t>for the poorest of God’s children. </a:t>
            </a:r>
          </a:p>
          <a:p>
            <a:pPr defTabSz="455675">
              <a:defRPr sz="6240"/>
            </a:pPr>
            <a:r>
              <a:t>She thanks</a:t>
            </a:r>
          </a:p>
          <a:p>
            <a:pPr defTabSz="455675">
              <a:defRPr sz="6240"/>
            </a:pPr>
            <a:r>
              <a:t>you for being partners in this work.</a:t>
            </a:r>
          </a:p>
        </p:txBody>
      </p:sp>
      <p:pic>
        <p:nvPicPr>
          <p:cNvPr id="155" name="IMG20200418090453.jpeg"/>
          <p:cNvPicPr>
            <a:picLocks noChangeAspect="1"/>
          </p:cNvPicPr>
          <p:nvPr/>
        </p:nvPicPr>
        <p:blipFill>
          <a:blip r:embed="rId2">
            <a:extLst/>
          </a:blip>
          <a:srcRect l="0" t="0" r="6527" b="25093"/>
          <a:stretch>
            <a:fillRect/>
          </a:stretch>
        </p:blipFill>
        <p:spPr>
          <a:xfrm>
            <a:off x="750483" y="1377837"/>
            <a:ext cx="4062436" cy="6899173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7" dur="indefinite" fill="hold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3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3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